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557" r:id="rId2"/>
    <p:sldId id="558" r:id="rId3"/>
    <p:sldId id="559" r:id="rId4"/>
    <p:sldId id="5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2" autoAdjust="0"/>
    <p:restoredTop sz="94660"/>
  </p:normalViewPr>
  <p:slideViewPr>
    <p:cSldViewPr snapToGrid="0">
      <p:cViewPr varScale="1">
        <p:scale>
          <a:sx n="44" d="100"/>
          <a:sy n="44" d="100"/>
        </p:scale>
        <p:origin x="62" y="5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C7940-E5E5-475E-B92B-64F6E7106786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B0916-E399-40BF-94AA-C195EA978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24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D89E7-1E6C-D0E1-1B76-2B11C7554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03424-7F2D-2735-54A0-C1D30F737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8F01DD-B045-E5F7-0783-DFD5EAC4B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44866-C6DA-3580-460E-DF77EA30E8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86083-3B63-4128-A48F-6E35039B11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5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31B3E-811B-10E4-2185-5EFD8A06E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4A682C-E022-CB73-AE61-4C98A131D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215A21-EDBF-5889-E915-E933AEF45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DB9DA-71B2-810E-BAE8-F281D621D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86083-3B63-4128-A48F-6E35039B11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10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45085-D93C-EAF3-34FC-CAAE7C34A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7AF3C9-4F0D-BB77-3064-309D988E91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AF6994-92D8-7D0B-BB07-8E4687D30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4194A-E991-0E65-E941-7D2FDD04A2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86083-3B63-4128-A48F-6E35039B11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46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CE266-4DC6-7EA8-A7FD-F5E277F79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7BDCC-EC7E-FE1D-B480-F84BFCF76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5A10B-0C07-C100-931E-5FE231165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E2BAB-85BA-6E78-5F8C-17E706AEA9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86083-3B63-4128-A48F-6E35039B11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07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6A6D3-1348-07A7-CE92-970F36156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C6DDE-522C-CCA6-C138-2BBD06BAB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B1E59-7370-4260-AC23-0B4A576D1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85F7-F153-4A78-9BE0-394033C408BE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39894-5BFB-99E9-8C68-D58AA275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CE23C-E9FE-28FE-F67D-174E3887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903C1-895A-4B99-A5B1-FB1AED72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44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221E-53B7-C1BD-F8BE-F35DA139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772E2-FD08-C926-E81E-DA1F86499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6437B-5C4B-393D-A9C0-F84112F6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85F7-F153-4A78-9BE0-394033C408BE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692E9-A604-E032-7DD0-4C047C2E5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FA3E8-06CF-D51C-FB93-2D1CCAA6A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903C1-895A-4B99-A5B1-FB1AED72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68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2A10CB-D5C9-C1FB-D417-53E28EA81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E9A69-97A8-337D-8B13-2E254653A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813C0-E832-1BF7-BE99-55D21E6DE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85F7-F153-4A78-9BE0-394033C408BE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EF732-414F-5582-F3A4-58DF498E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C88E6-A049-9D21-3E6C-44B25FDC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903C1-895A-4B99-A5B1-FB1AED72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82F0-EF44-1170-FFE6-7B9B31B9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5085D-5DD4-E8E2-9545-33671DB3C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D5E15-BA31-181D-869A-CF39BDFB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85F7-F153-4A78-9BE0-394033C408BE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3CAF9-E761-405F-B86C-E51C6428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C6E86-8E56-040C-B5BC-6C62A1E1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903C1-895A-4B99-A5B1-FB1AED72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28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4D9B-78A2-BA51-59F2-E9F5B4D20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06BB7-06D7-8975-BF6E-2D63B93DA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F4E43-DAC9-41E6-5526-1EE0BBCA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85F7-F153-4A78-9BE0-394033C408BE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2634C-9797-5FE6-387A-EE5C7E14C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67742-4567-AE8A-0AC2-6C4A8E9FB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903C1-895A-4B99-A5B1-FB1AED72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7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9F70-8C13-9186-77E3-B5F00A0D8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E3225-1B01-BF73-F733-660EA79B39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B783D-0A94-BD1C-3A89-BAC976044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62D77-1AFF-3E1E-04A9-59DDB4A3E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85F7-F153-4A78-9BE0-394033C408BE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EC50C-A306-1C80-D2DB-A8B37CAF9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D276B-9827-AEAE-8AE9-6100E8D1C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903C1-895A-4B99-A5B1-FB1AED72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19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C6017-DCA5-90DF-A108-125BF2A4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CD504-708B-0017-C36C-B35177795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ADA54-20BA-EAE6-15A4-2906E9411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8D712-19B9-01BD-D730-AF2E7B25F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B0CED2-3429-904F-BF83-90A1B34B99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10E394-352A-CEEE-359E-1DC6F40A7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85F7-F153-4A78-9BE0-394033C408BE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386AEE-CC19-3C6B-A9EC-2C9FB2AE2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D393B1-6127-FC36-966F-88C8F064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903C1-895A-4B99-A5B1-FB1AED72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6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4C142-BA1E-9683-5BE2-EE046FA15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5B6B92-E4C9-B382-DA55-4C85F2CF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85F7-F153-4A78-9BE0-394033C408BE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A1277-0AB9-5FE4-1041-AA3D841C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07974-4CC8-EAC7-BDF9-0A2F4CBD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903C1-895A-4B99-A5B1-FB1AED72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28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B969C7-E538-2F12-0AA0-1E5738A8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85F7-F153-4A78-9BE0-394033C408BE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83338E-66B7-FB12-F3E3-3E16D8853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B7F3E-A5D9-50EF-A3D2-35E29BFF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903C1-895A-4B99-A5B1-FB1AED72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8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5B24-983A-1CF8-C5BC-BC8B3E171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F6B1F-3159-E8B7-7FE5-56B61F8D9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2AB86-D0B0-F3B8-DE66-06B31471F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7A7AC-34E2-8487-6B6B-8E682700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85F7-F153-4A78-9BE0-394033C408BE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C20DE-1600-42E6-3122-A7499F0AC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16B44-9807-60F9-408D-840C6971D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903C1-895A-4B99-A5B1-FB1AED72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27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208E5-BADA-4499-CF7A-5F82BF235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98E7FC-36F9-0CB1-F2C5-7314E0FE2A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5DA8F-845A-BD43-EFFA-84B91A7C6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4E831-5F05-62CA-2465-F99E063E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85F7-F153-4A78-9BE0-394033C408BE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37178-B304-CE04-2E7E-97A9EF67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4BE74-B415-3C66-7855-E47B381CC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903C1-895A-4B99-A5B1-FB1AED72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41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237459-D01A-B278-001C-25483FA0B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7F641-36E8-F5AC-9A70-8CF02916C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0643F-F051-0EDB-9BB1-A140624871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E285F7-F153-4A78-9BE0-394033C408BE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1DAC0-607B-78BB-88C0-68BF4751C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8EF1C-A38A-F09E-A689-C7A1E6979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0903C1-895A-4B99-A5B1-FB1AED724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3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1.jpeg"/><Relationship Id="rId4" Type="http://schemas.openxmlformats.org/officeDocument/2006/relationships/image" Target="../media/image2.pn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5.jpe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77160-330B-CB77-2077-8FB09A637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DDD010-1D72-806C-349D-5FE4676032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5"/>
          <a:stretch>
            <a:fillRect/>
          </a:stretch>
        </p:blipFill>
        <p:spPr>
          <a:xfrm>
            <a:off x="693159" y="-359606"/>
            <a:ext cx="11057111" cy="7344381"/>
          </a:xfrm>
          <a:prstGeom prst="rect">
            <a:avLst/>
          </a:prstGeom>
          <a:ln w="22225"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5CD0F9-0AA5-6A5C-B2BA-8F56BE0CC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32" r="8330" b="3341"/>
          <a:stretch>
            <a:fillRect/>
          </a:stretch>
        </p:blipFill>
        <p:spPr>
          <a:xfrm>
            <a:off x="885311" y="-234463"/>
            <a:ext cx="7126804" cy="4222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C000"/>
            </a:solidFill>
          </a:ln>
          <a:effectLst/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FA13F8-2D42-79FA-873E-8F74C4E9D257}"/>
              </a:ext>
            </a:extLst>
          </p:cNvPr>
          <p:cNvCxnSpPr>
            <a:cxnSpLocks/>
          </p:cNvCxnSpPr>
          <p:nvPr/>
        </p:nvCxnSpPr>
        <p:spPr>
          <a:xfrm flipV="1">
            <a:off x="2037191" y="2273637"/>
            <a:ext cx="66711" cy="39708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 descr="09&#10;">
            <a:extLst>
              <a:ext uri="{FF2B5EF4-FFF2-40B4-BE49-F238E27FC236}">
                <a16:creationId xmlns:a16="http://schemas.microsoft.com/office/drawing/2014/main" id="{4DAF390A-D742-7341-AF76-FDC866DD16F1}"/>
              </a:ext>
            </a:extLst>
          </p:cNvPr>
          <p:cNvSpPr/>
          <p:nvPr/>
        </p:nvSpPr>
        <p:spPr>
          <a:xfrm rot="689621" flipH="1" flipV="1">
            <a:off x="1990304" y="2677140"/>
            <a:ext cx="93774" cy="208406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 sz="703"/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671F71DC-FE5F-85DE-6DFF-FF545A3AF759}"/>
              </a:ext>
            </a:extLst>
          </p:cNvPr>
          <p:cNvSpPr/>
          <p:nvPr/>
        </p:nvSpPr>
        <p:spPr>
          <a:xfrm>
            <a:off x="8218991" y="619356"/>
            <a:ext cx="3477755" cy="6238644"/>
          </a:xfrm>
          <a:prstGeom prst="roundRect">
            <a:avLst>
              <a:gd name="adj" fmla="val 7474"/>
            </a:avLst>
          </a:prstGeom>
          <a:gradFill flip="none" rotWithShape="1">
            <a:gsLst>
              <a:gs pos="28000">
                <a:srgbClr val="FFC967"/>
              </a:gs>
              <a:gs pos="49000">
                <a:srgbClr val="FFC000"/>
              </a:gs>
              <a:gs pos="10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703"/>
          </a:p>
        </p:txBody>
      </p:sp>
      <p:pic>
        <p:nvPicPr>
          <p:cNvPr id="33" name="Picture 32" descr="A logo with a gold design">
            <a:extLst>
              <a:ext uri="{FF2B5EF4-FFF2-40B4-BE49-F238E27FC236}">
                <a16:creationId xmlns:a16="http://schemas.microsoft.com/office/drawing/2014/main" id="{782F11E8-E23F-F9B2-D8E2-5F31D5D80B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4844" y1="34167" x2="64844" y2="34167"/>
                        <a14:foregroundMark x1="64479" y1="43889" x2="64479" y2="43889"/>
                        <a14:foregroundMark x1="67292" y1="58148" x2="67292" y2="58148"/>
                        <a14:foregroundMark x1="57188" y1="51759" x2="57188" y2="51759"/>
                        <a14:foregroundMark x1="51510" y1="50185" x2="51510" y2="50185"/>
                        <a14:foregroundMark x1="45677" y1="52222" x2="45677" y2="52222"/>
                        <a14:foregroundMark x1="37552" y1="55000" x2="37552" y2="55000"/>
                        <a14:foregroundMark x1="30521" y1="52870" x2="30521" y2="52870"/>
                        <a14:foregroundMark x1="31979" y1="59630" x2="31979" y2="59630"/>
                        <a14:foregroundMark x1="27813" y1="60741" x2="27813" y2="60741"/>
                        <a14:foregroundMark x1="37188" y1="60741" x2="37188" y2="60741"/>
                        <a14:foregroundMark x1="41510" y1="61019" x2="41510" y2="61019"/>
                        <a14:foregroundMark x1="48177" y1="60093" x2="48177" y2="60093"/>
                        <a14:foregroundMark x1="52760" y1="59259" x2="52760" y2="59259"/>
                        <a14:foregroundMark x1="58438" y1="60278" x2="58438" y2="60278"/>
                        <a14:foregroundMark x1="37083" y1="60741" x2="37083" y2="6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86" t="23631" r="26848" b="33912"/>
          <a:stretch/>
        </p:blipFill>
        <p:spPr>
          <a:xfrm>
            <a:off x="9897771" y="-234463"/>
            <a:ext cx="1332970" cy="564249"/>
          </a:xfrm>
          <a:prstGeom prst="rect">
            <a:avLst/>
          </a:prstGeom>
        </p:spPr>
      </p:pic>
      <p:sp>
        <p:nvSpPr>
          <p:cNvPr id="34" name="Freeform 4">
            <a:extLst>
              <a:ext uri="{FF2B5EF4-FFF2-40B4-BE49-F238E27FC236}">
                <a16:creationId xmlns:a16="http://schemas.microsoft.com/office/drawing/2014/main" id="{1644F3C4-98EC-5BB8-2936-045746E8A862}"/>
              </a:ext>
            </a:extLst>
          </p:cNvPr>
          <p:cNvSpPr/>
          <p:nvPr/>
        </p:nvSpPr>
        <p:spPr>
          <a:xfrm>
            <a:off x="8672655" y="-234463"/>
            <a:ext cx="1108128" cy="761171"/>
          </a:xfrm>
          <a:custGeom>
            <a:avLst/>
            <a:gdLst/>
            <a:ahLst/>
            <a:cxnLst/>
            <a:rect l="l" t="t" r="r" b="b"/>
            <a:pathLst>
              <a:path w="2543300" h="1695533">
                <a:moveTo>
                  <a:pt x="0" y="0"/>
                </a:moveTo>
                <a:lnTo>
                  <a:pt x="2543300" y="0"/>
                </a:lnTo>
                <a:lnTo>
                  <a:pt x="2543300" y="1695533"/>
                </a:lnTo>
                <a:lnTo>
                  <a:pt x="0" y="16955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290" t="-17456" r="-28762" b="-41816"/>
            </a:stretch>
          </a:blipFill>
        </p:spPr>
        <p:txBody>
          <a:bodyPr/>
          <a:lstStyle/>
          <a:p>
            <a:endParaRPr lang="en-US" sz="12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902463-11C3-4670-6845-CC05D31A2557}"/>
              </a:ext>
            </a:extLst>
          </p:cNvPr>
          <p:cNvSpPr txBox="1"/>
          <p:nvPr/>
        </p:nvSpPr>
        <p:spPr>
          <a:xfrm>
            <a:off x="8728879" y="726021"/>
            <a:ext cx="2337785" cy="577015"/>
          </a:xfrm>
          <a:prstGeom prst="rect">
            <a:avLst/>
          </a:prstGeom>
          <a:noFill/>
        </p:spPr>
        <p:txBody>
          <a:bodyPr wrap="square" lIns="63498" tIns="31749" rIns="63498" bIns="31749" rtlCol="0" anchor="t">
            <a:spAutoFit/>
          </a:bodyPr>
          <a:lstStyle/>
          <a:p>
            <a:pPr algn="ctr"/>
            <a:r>
              <a:rPr lang="en-US" sz="3333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GH115.19</a:t>
            </a:r>
            <a:endParaRPr lang="vi-VN" altLang="en-US" sz="3333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7991160-BBE7-7BE6-22DD-F86F4722008F}"/>
                  </a:ext>
                </a:extLst>
              </p:cNvPr>
              <p:cNvSpPr txBox="1"/>
              <p:nvPr/>
            </p:nvSpPr>
            <p:spPr>
              <a:xfrm>
                <a:off x="8286491" y="1272559"/>
                <a:ext cx="3342756" cy="145315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lIns="77148" tIns="38574" rIns="77148" bIns="38574" anchor="t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>
                <a:defPPr>
                  <a:defRPr lang="vi-VN"/>
                </a:defPPr>
                <a:lvl1pPr algn="ctr">
                  <a:defRPr sz="2800" b="1">
                    <a:solidFill>
                      <a:schemeClr val="accent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marL="317480" indent="-317480" algn="l">
                  <a:buFont typeface="Arial" panose="020B0604020202020204" pitchFamily="34" charset="0"/>
                  <a:buChar char="•"/>
                </a:pPr>
                <a:r>
                  <a:rPr lang="vi-VN" sz="1944" b="0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Loại căn: </a:t>
                </a:r>
                <a:r>
                  <a:rPr lang="en-US" sz="2222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Studio</a:t>
                </a:r>
                <a:endParaRPr lang="en-US" sz="2222" dirty="0">
                  <a:solidFill>
                    <a:schemeClr val="tx1"/>
                  </a:solidFill>
                  <a:ea typeface="Calibri" panose="020F0502020204030204" pitchFamily="34" charset="0"/>
                </a:endParaRPr>
              </a:p>
              <a:p>
                <a:pPr marL="317480" indent="-317480" algn="l">
                  <a:buFont typeface="Arial" panose="020B0604020202020204" pitchFamily="34" charset="0"/>
                  <a:buChar char="•"/>
                </a:pPr>
                <a:r>
                  <a:rPr lang="vi-VN" sz="1944" b="0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Diện tích: </a:t>
                </a:r>
                <a:r>
                  <a:rPr lang="en-US" sz="2222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30,1 – 33,6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22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/>
                          </a:rPr>
                        </m:ctrlPr>
                      </m:sSupPr>
                      <m:e>
                        <m:r>
                          <a:rPr lang="en-US" sz="2222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/>
                          </a:rPr>
                          <m:t>𝐦</m:t>
                        </m:r>
                      </m:e>
                      <m:sup>
                        <m:r>
                          <a:rPr lang="en-US" sz="2222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/>
                          </a:rPr>
                          <m:t>𝟐</m:t>
                        </m:r>
                      </m:sup>
                    </m:sSup>
                  </m:oMath>
                </a14:m>
                <a:endParaRPr lang="vi-VN" sz="1944" dirty="0">
                  <a:solidFill>
                    <a:schemeClr val="tx1"/>
                  </a:solidFill>
                  <a:ea typeface="Calibri" panose="020F0502020204030204" pitchFamily="34" charset="0"/>
                </a:endParaRPr>
              </a:p>
              <a:p>
                <a:pPr marL="317480" indent="-317480" algn="l">
                  <a:buFont typeface="Arial" panose="020B0604020202020204" pitchFamily="34" charset="0"/>
                  <a:buChar char="•"/>
                </a:pPr>
                <a:r>
                  <a:rPr lang="vi-VN" sz="1944" b="0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View:</a:t>
                </a:r>
                <a:r>
                  <a:rPr lang="en-US" sz="1944" b="0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222" dirty="0" err="1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Đường</a:t>
                </a:r>
                <a:r>
                  <a:rPr lang="en-US" sz="2222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222" dirty="0" err="1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nội</a:t>
                </a:r>
                <a:r>
                  <a:rPr lang="en-US" sz="2222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222" dirty="0" err="1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khu</a:t>
                </a:r>
                <a:endParaRPr lang="en-US" sz="1944" dirty="0">
                  <a:solidFill>
                    <a:schemeClr val="tx1"/>
                  </a:solidFill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7991160-BBE7-7BE6-22DD-F86F47220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491" y="1272559"/>
                <a:ext cx="3342756" cy="14531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 12">
            <a:extLst>
              <a:ext uri="{FF2B5EF4-FFF2-40B4-BE49-F238E27FC236}">
                <a16:creationId xmlns:a16="http://schemas.microsoft.com/office/drawing/2014/main" id="{983E7493-F1F4-43DA-AF7B-6FDE9DF8AF94}"/>
              </a:ext>
            </a:extLst>
          </p:cNvPr>
          <p:cNvSpPr/>
          <p:nvPr/>
        </p:nvSpPr>
        <p:spPr>
          <a:xfrm>
            <a:off x="8335507" y="2698884"/>
            <a:ext cx="3276350" cy="789833"/>
          </a:xfrm>
          <a:prstGeom prst="roundRect">
            <a:avLst>
              <a:gd name="adj" fmla="val 10875"/>
            </a:avLst>
          </a:prstGeom>
          <a:gradFill flip="none" rotWithShape="1">
            <a:gsLst>
              <a:gs pos="0">
                <a:srgbClr val="830002">
                  <a:shade val="30000"/>
                  <a:satMod val="115000"/>
                </a:srgbClr>
              </a:gs>
              <a:gs pos="50000">
                <a:srgbClr val="830002">
                  <a:shade val="67500"/>
                  <a:satMod val="115000"/>
                </a:srgbClr>
              </a:gs>
              <a:gs pos="100000">
                <a:srgbClr val="83000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8300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703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81E261-8E9A-21A7-1E31-47E49DB5D9F3}"/>
              </a:ext>
            </a:extLst>
          </p:cNvPr>
          <p:cNvSpPr txBox="1"/>
          <p:nvPr/>
        </p:nvSpPr>
        <p:spPr>
          <a:xfrm>
            <a:off x="8809431" y="2920519"/>
            <a:ext cx="2938056" cy="56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35"/>
              </a:spcAft>
            </a:pPr>
            <a:r>
              <a:rPr lang="en-US" sz="305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2.410.130.819</a:t>
            </a:r>
            <a:endParaRPr lang="en-VN" sz="305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ounded Rectangle 12">
            <a:extLst>
              <a:ext uri="{FF2B5EF4-FFF2-40B4-BE49-F238E27FC236}">
                <a16:creationId xmlns:a16="http://schemas.microsoft.com/office/drawing/2014/main" id="{89C819A7-1E1B-3542-E731-BDB16FF0BACF}"/>
              </a:ext>
            </a:extLst>
          </p:cNvPr>
          <p:cNvSpPr/>
          <p:nvPr/>
        </p:nvSpPr>
        <p:spPr>
          <a:xfrm>
            <a:off x="8305195" y="5668339"/>
            <a:ext cx="3276350" cy="993633"/>
          </a:xfrm>
          <a:prstGeom prst="roundRect">
            <a:avLst>
              <a:gd name="adj" fmla="val 10875"/>
            </a:avLst>
          </a:prstGeom>
          <a:gradFill flip="none" rotWithShape="1">
            <a:gsLst>
              <a:gs pos="0">
                <a:srgbClr val="830002">
                  <a:shade val="30000"/>
                  <a:satMod val="115000"/>
                </a:srgbClr>
              </a:gs>
              <a:gs pos="50000">
                <a:srgbClr val="830002">
                  <a:shade val="67500"/>
                  <a:satMod val="115000"/>
                </a:srgbClr>
              </a:gs>
              <a:gs pos="100000">
                <a:srgbClr val="83000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8300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703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6FA2DF-C1AF-340C-CFFA-CA653F4465D6}"/>
              </a:ext>
            </a:extLst>
          </p:cNvPr>
          <p:cNvSpPr txBox="1"/>
          <p:nvPr/>
        </p:nvSpPr>
        <p:spPr>
          <a:xfrm>
            <a:off x="8769922" y="6127655"/>
            <a:ext cx="2633208" cy="56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35"/>
              </a:spcAft>
            </a:pPr>
            <a:r>
              <a:rPr lang="en-US" sz="3055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1.883.119.563</a:t>
            </a:r>
            <a:endParaRPr lang="en-VN" sz="3055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CD583F-A03F-9877-0496-502DE7BB1BAF}"/>
              </a:ext>
            </a:extLst>
          </p:cNvPr>
          <p:cNvCxnSpPr>
            <a:cxnSpLocks/>
          </p:cNvCxnSpPr>
          <p:nvPr/>
        </p:nvCxnSpPr>
        <p:spPr>
          <a:xfrm flipH="1" flipV="1">
            <a:off x="1137125" y="2273636"/>
            <a:ext cx="886209" cy="39625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B597B9-A467-19D1-A10B-4D2752F6672E}"/>
              </a:ext>
            </a:extLst>
          </p:cNvPr>
          <p:cNvSpPr txBox="1"/>
          <p:nvPr/>
        </p:nvSpPr>
        <p:spPr>
          <a:xfrm>
            <a:off x="8511634" y="2672170"/>
            <a:ext cx="2980159" cy="39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94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Giá bán </a:t>
            </a:r>
            <a:r>
              <a:rPr lang="vi-VN" sz="1944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(chưa VAT, PBT)</a:t>
            </a:r>
            <a:endParaRPr lang="en-VN" sz="1944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6D195A-070F-3D62-22A1-666CB3FB49A6}"/>
              </a:ext>
            </a:extLst>
          </p:cNvPr>
          <p:cNvSpPr txBox="1"/>
          <p:nvPr/>
        </p:nvSpPr>
        <p:spPr>
          <a:xfrm>
            <a:off x="8543633" y="5619520"/>
            <a:ext cx="2814664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944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Giá bán sau ưu đãi</a:t>
            </a:r>
            <a:r>
              <a:rPr lang="en-US" sz="1944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TTS</a:t>
            </a:r>
            <a:endParaRPr lang="vi-VN" sz="1944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1389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(chưa VAT, PBT)</a:t>
            </a:r>
            <a:endParaRPr lang="en-VN" sz="1389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7A1225-2D43-0F8F-CD1F-F9C168159687}"/>
              </a:ext>
            </a:extLst>
          </p:cNvPr>
          <p:cNvSpPr txBox="1"/>
          <p:nvPr/>
        </p:nvSpPr>
        <p:spPr>
          <a:xfrm>
            <a:off x="8330335" y="3549163"/>
            <a:ext cx="3342756" cy="2336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8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TT</a:t>
            </a:r>
            <a:r>
              <a:rPr lang="en-US" sz="208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TĐ </a:t>
            </a:r>
            <a:r>
              <a:rPr lang="en-US" sz="2083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en-US" sz="2083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: </a:t>
            </a:r>
            <a:r>
              <a:rPr lang="en-US" sz="2083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CK 11%</a:t>
            </a:r>
          </a:p>
          <a:p>
            <a:r>
              <a:rPr lang="vi-VN" sz="208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TT</a:t>
            </a:r>
            <a:r>
              <a:rPr lang="en-US" sz="208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TĐ </a:t>
            </a:r>
            <a:r>
              <a:rPr lang="en-US" sz="2083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sớm</a:t>
            </a:r>
            <a:r>
              <a:rPr lang="en-US" sz="2083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: </a:t>
            </a:r>
            <a:r>
              <a:rPr lang="en-US" sz="2083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CK 20,5%</a:t>
            </a:r>
          </a:p>
          <a:p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đãi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Voucher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Vinwonder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83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--&gt; CK 100tr </a:t>
            </a:r>
            <a:r>
              <a:rPr lang="en-US" sz="1389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389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389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DS </a:t>
            </a:r>
            <a:r>
              <a:rPr lang="en-US" sz="1389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389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đãi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“Tân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đón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Tết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r>
              <a:rPr lang="en-US" sz="2083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--&gt; CK 3%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05F5B6-298D-4E6F-F922-4FFEDD738C86}"/>
              </a:ext>
            </a:extLst>
          </p:cNvPr>
          <p:cNvCxnSpPr>
            <a:cxnSpLocks/>
          </p:cNvCxnSpPr>
          <p:nvPr/>
        </p:nvCxnSpPr>
        <p:spPr>
          <a:xfrm>
            <a:off x="2780005" y="5641704"/>
            <a:ext cx="315827" cy="52345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89398A4-F5C5-382F-BAC0-A3642896AF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4933" y="2123375"/>
            <a:ext cx="1999009" cy="1864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FFC000"/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77DCA0-51D2-2A88-1F1E-2290FF78930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95" b="3"/>
          <a:stretch>
            <a:fillRect/>
          </a:stretch>
        </p:blipFill>
        <p:spPr>
          <a:xfrm>
            <a:off x="875774" y="4114252"/>
            <a:ext cx="3554538" cy="28474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FFC000"/>
            </a:solidFill>
          </a:ln>
          <a:effectLst/>
        </p:spPr>
      </p:pic>
      <p:pic>
        <p:nvPicPr>
          <p:cNvPr id="9" name="Picture 7" descr="A picture containing text, apartment building, resort&#10;&#10;Description automatically generated">
            <a:extLst>
              <a:ext uri="{FF2B5EF4-FFF2-40B4-BE49-F238E27FC236}">
                <a16:creationId xmlns:a16="http://schemas.microsoft.com/office/drawing/2014/main" id="{2F635780-020D-D986-57EB-201F8F49932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1022" b="6569"/>
          <a:stretch/>
        </p:blipFill>
        <p:spPr>
          <a:xfrm>
            <a:off x="4546552" y="4114253"/>
            <a:ext cx="3551089" cy="28474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FFC00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5786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A2284-F8F7-46D9-58E4-BBD6806D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70F2AF-699C-120A-709A-CF17758407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5"/>
          <a:stretch>
            <a:fillRect/>
          </a:stretch>
        </p:blipFill>
        <p:spPr>
          <a:xfrm>
            <a:off x="693159" y="-359606"/>
            <a:ext cx="11057111" cy="7344381"/>
          </a:xfrm>
          <a:prstGeom prst="rect">
            <a:avLst/>
          </a:prstGeom>
          <a:ln w="22225"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47061C-61DC-0CBE-028F-E338F907CF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32" r="8330" b="3341"/>
          <a:stretch>
            <a:fillRect/>
          </a:stretch>
        </p:blipFill>
        <p:spPr>
          <a:xfrm>
            <a:off x="885311" y="-234463"/>
            <a:ext cx="7126804" cy="4222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C000"/>
            </a:solidFill>
          </a:ln>
          <a:effectLst/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6ABCE8-19BA-C5EF-D31E-FFEFDFF8AB35}"/>
              </a:ext>
            </a:extLst>
          </p:cNvPr>
          <p:cNvCxnSpPr>
            <a:cxnSpLocks/>
          </p:cNvCxnSpPr>
          <p:nvPr/>
        </p:nvCxnSpPr>
        <p:spPr>
          <a:xfrm flipV="1">
            <a:off x="2037191" y="2273637"/>
            <a:ext cx="66711" cy="39708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 descr="09&#10;">
            <a:extLst>
              <a:ext uri="{FF2B5EF4-FFF2-40B4-BE49-F238E27FC236}">
                <a16:creationId xmlns:a16="http://schemas.microsoft.com/office/drawing/2014/main" id="{894AA096-8B0F-F77E-84A3-C15BC8B6C394}"/>
              </a:ext>
            </a:extLst>
          </p:cNvPr>
          <p:cNvSpPr/>
          <p:nvPr/>
        </p:nvSpPr>
        <p:spPr>
          <a:xfrm rot="689621" flipH="1" flipV="1">
            <a:off x="1990304" y="2677140"/>
            <a:ext cx="93774" cy="208406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 sz="703"/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BF9BFEAF-1A12-A9F1-FA5F-DBE010009290}"/>
              </a:ext>
            </a:extLst>
          </p:cNvPr>
          <p:cNvSpPr/>
          <p:nvPr/>
        </p:nvSpPr>
        <p:spPr>
          <a:xfrm>
            <a:off x="8218991" y="619356"/>
            <a:ext cx="3477755" cy="6238644"/>
          </a:xfrm>
          <a:prstGeom prst="roundRect">
            <a:avLst>
              <a:gd name="adj" fmla="val 7474"/>
            </a:avLst>
          </a:prstGeom>
          <a:gradFill flip="none" rotWithShape="1">
            <a:gsLst>
              <a:gs pos="28000">
                <a:srgbClr val="FFC967"/>
              </a:gs>
              <a:gs pos="49000">
                <a:srgbClr val="FFC000"/>
              </a:gs>
              <a:gs pos="10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703"/>
          </a:p>
        </p:txBody>
      </p:sp>
      <p:pic>
        <p:nvPicPr>
          <p:cNvPr id="33" name="Picture 32" descr="A logo with a gold design">
            <a:extLst>
              <a:ext uri="{FF2B5EF4-FFF2-40B4-BE49-F238E27FC236}">
                <a16:creationId xmlns:a16="http://schemas.microsoft.com/office/drawing/2014/main" id="{8D007E0F-1E28-F76B-CE48-DCE7765CE4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4844" y1="34167" x2="64844" y2="34167"/>
                        <a14:foregroundMark x1="64479" y1="43889" x2="64479" y2="43889"/>
                        <a14:foregroundMark x1="67292" y1="58148" x2="67292" y2="58148"/>
                        <a14:foregroundMark x1="57188" y1="51759" x2="57188" y2="51759"/>
                        <a14:foregroundMark x1="51510" y1="50185" x2="51510" y2="50185"/>
                        <a14:foregroundMark x1="45677" y1="52222" x2="45677" y2="52222"/>
                        <a14:foregroundMark x1="37552" y1="55000" x2="37552" y2="55000"/>
                        <a14:foregroundMark x1="30521" y1="52870" x2="30521" y2="52870"/>
                        <a14:foregroundMark x1="31979" y1="59630" x2="31979" y2="59630"/>
                        <a14:foregroundMark x1="27813" y1="60741" x2="27813" y2="60741"/>
                        <a14:foregroundMark x1="37188" y1="60741" x2="37188" y2="60741"/>
                        <a14:foregroundMark x1="41510" y1="61019" x2="41510" y2="61019"/>
                        <a14:foregroundMark x1="48177" y1="60093" x2="48177" y2="60093"/>
                        <a14:foregroundMark x1="52760" y1="59259" x2="52760" y2="59259"/>
                        <a14:foregroundMark x1="58438" y1="60278" x2="58438" y2="60278"/>
                        <a14:foregroundMark x1="37083" y1="60741" x2="37083" y2="6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86" t="23631" r="26848" b="33912"/>
          <a:stretch/>
        </p:blipFill>
        <p:spPr>
          <a:xfrm>
            <a:off x="9897771" y="-234463"/>
            <a:ext cx="1332970" cy="564249"/>
          </a:xfrm>
          <a:prstGeom prst="rect">
            <a:avLst/>
          </a:prstGeom>
        </p:spPr>
      </p:pic>
      <p:sp>
        <p:nvSpPr>
          <p:cNvPr id="34" name="Freeform 4">
            <a:extLst>
              <a:ext uri="{FF2B5EF4-FFF2-40B4-BE49-F238E27FC236}">
                <a16:creationId xmlns:a16="http://schemas.microsoft.com/office/drawing/2014/main" id="{9A1E7ED5-2FB9-D623-67BC-2C3DE6BFF625}"/>
              </a:ext>
            </a:extLst>
          </p:cNvPr>
          <p:cNvSpPr/>
          <p:nvPr/>
        </p:nvSpPr>
        <p:spPr>
          <a:xfrm>
            <a:off x="8672655" y="-234463"/>
            <a:ext cx="1108128" cy="761171"/>
          </a:xfrm>
          <a:custGeom>
            <a:avLst/>
            <a:gdLst/>
            <a:ahLst/>
            <a:cxnLst/>
            <a:rect l="l" t="t" r="r" b="b"/>
            <a:pathLst>
              <a:path w="2543300" h="1695533">
                <a:moveTo>
                  <a:pt x="0" y="0"/>
                </a:moveTo>
                <a:lnTo>
                  <a:pt x="2543300" y="0"/>
                </a:lnTo>
                <a:lnTo>
                  <a:pt x="2543300" y="1695533"/>
                </a:lnTo>
                <a:lnTo>
                  <a:pt x="0" y="16955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290" t="-17456" r="-28762" b="-41816"/>
            </a:stretch>
          </a:blipFill>
        </p:spPr>
        <p:txBody>
          <a:bodyPr/>
          <a:lstStyle/>
          <a:p>
            <a:endParaRPr lang="en-US" sz="12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322227-514B-3DF6-18ED-B3A3BA189B98}"/>
              </a:ext>
            </a:extLst>
          </p:cNvPr>
          <p:cNvSpPr txBox="1"/>
          <p:nvPr/>
        </p:nvSpPr>
        <p:spPr>
          <a:xfrm>
            <a:off x="8728879" y="726021"/>
            <a:ext cx="2337785" cy="577015"/>
          </a:xfrm>
          <a:prstGeom prst="rect">
            <a:avLst/>
          </a:prstGeom>
          <a:noFill/>
        </p:spPr>
        <p:txBody>
          <a:bodyPr wrap="square" lIns="63498" tIns="31749" rIns="63498" bIns="31749" rtlCol="0" anchor="t">
            <a:spAutoFit/>
          </a:bodyPr>
          <a:lstStyle/>
          <a:p>
            <a:pPr algn="ctr"/>
            <a:r>
              <a:rPr lang="en-US" sz="3333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GH116.19</a:t>
            </a:r>
            <a:endParaRPr lang="vi-VN" altLang="en-US" sz="3333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20EB6D-2D95-568E-E7D5-6385784D1608}"/>
                  </a:ext>
                </a:extLst>
              </p:cNvPr>
              <p:cNvSpPr txBox="1"/>
              <p:nvPr/>
            </p:nvSpPr>
            <p:spPr>
              <a:xfrm>
                <a:off x="8286491" y="1272559"/>
                <a:ext cx="3342756" cy="145315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lIns="77148" tIns="38574" rIns="77148" bIns="38574" anchor="t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>
                <a:defPPr>
                  <a:defRPr lang="vi-VN"/>
                </a:defPPr>
                <a:lvl1pPr algn="ctr">
                  <a:defRPr sz="2800" b="1">
                    <a:solidFill>
                      <a:schemeClr val="accent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marL="317480" indent="-317480" algn="l">
                  <a:buFont typeface="Arial" panose="020B0604020202020204" pitchFamily="34" charset="0"/>
                  <a:buChar char="•"/>
                </a:pPr>
                <a:r>
                  <a:rPr lang="vi-VN" sz="1944" b="0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Loại căn: </a:t>
                </a:r>
                <a:r>
                  <a:rPr lang="en-US" sz="2222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Studio</a:t>
                </a:r>
                <a:endParaRPr lang="en-US" sz="2222" dirty="0">
                  <a:solidFill>
                    <a:schemeClr val="tx1"/>
                  </a:solidFill>
                  <a:ea typeface="Calibri" panose="020F0502020204030204" pitchFamily="34" charset="0"/>
                </a:endParaRPr>
              </a:p>
              <a:p>
                <a:pPr marL="317480" indent="-317480" algn="l">
                  <a:buFont typeface="Arial" panose="020B0604020202020204" pitchFamily="34" charset="0"/>
                  <a:buChar char="•"/>
                </a:pPr>
                <a:r>
                  <a:rPr lang="vi-VN" sz="1944" b="0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Diện tích: </a:t>
                </a:r>
                <a:r>
                  <a:rPr lang="en-US" sz="2222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30,1 – 33,6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22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/>
                          </a:rPr>
                        </m:ctrlPr>
                      </m:sSupPr>
                      <m:e>
                        <m:r>
                          <a:rPr lang="en-US" sz="2222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/>
                          </a:rPr>
                          <m:t>𝐦</m:t>
                        </m:r>
                      </m:e>
                      <m:sup>
                        <m:r>
                          <a:rPr lang="en-US" sz="2222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/>
                          </a:rPr>
                          <m:t>𝟐</m:t>
                        </m:r>
                      </m:sup>
                    </m:sSup>
                  </m:oMath>
                </a14:m>
                <a:endParaRPr lang="vi-VN" sz="1944" dirty="0">
                  <a:solidFill>
                    <a:schemeClr val="tx1"/>
                  </a:solidFill>
                  <a:ea typeface="Calibri" panose="020F0502020204030204" pitchFamily="34" charset="0"/>
                </a:endParaRPr>
              </a:p>
              <a:p>
                <a:pPr marL="317480" indent="-317480" algn="l">
                  <a:buFont typeface="Arial" panose="020B0604020202020204" pitchFamily="34" charset="0"/>
                  <a:buChar char="•"/>
                </a:pPr>
                <a:r>
                  <a:rPr lang="vi-VN" sz="1944" b="0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View:</a:t>
                </a:r>
                <a:r>
                  <a:rPr lang="en-US" sz="1944" b="0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222" dirty="0" err="1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Đường</a:t>
                </a:r>
                <a:r>
                  <a:rPr lang="en-US" sz="2222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222" dirty="0" err="1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nội</a:t>
                </a:r>
                <a:r>
                  <a:rPr lang="en-US" sz="2222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222" dirty="0" err="1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khu</a:t>
                </a:r>
                <a:endParaRPr lang="en-US" sz="1944" dirty="0">
                  <a:solidFill>
                    <a:schemeClr val="tx1"/>
                  </a:solidFill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20EB6D-2D95-568E-E7D5-6385784D1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491" y="1272559"/>
                <a:ext cx="3342756" cy="14531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 12">
            <a:extLst>
              <a:ext uri="{FF2B5EF4-FFF2-40B4-BE49-F238E27FC236}">
                <a16:creationId xmlns:a16="http://schemas.microsoft.com/office/drawing/2014/main" id="{D6F742D2-3122-07AE-33DD-D0960AEFC8D9}"/>
              </a:ext>
            </a:extLst>
          </p:cNvPr>
          <p:cNvSpPr/>
          <p:nvPr/>
        </p:nvSpPr>
        <p:spPr>
          <a:xfrm>
            <a:off x="8335507" y="2698884"/>
            <a:ext cx="3276350" cy="789833"/>
          </a:xfrm>
          <a:prstGeom prst="roundRect">
            <a:avLst>
              <a:gd name="adj" fmla="val 10875"/>
            </a:avLst>
          </a:prstGeom>
          <a:gradFill flip="none" rotWithShape="1">
            <a:gsLst>
              <a:gs pos="0">
                <a:srgbClr val="830002">
                  <a:shade val="30000"/>
                  <a:satMod val="115000"/>
                </a:srgbClr>
              </a:gs>
              <a:gs pos="50000">
                <a:srgbClr val="830002">
                  <a:shade val="67500"/>
                  <a:satMod val="115000"/>
                </a:srgbClr>
              </a:gs>
              <a:gs pos="100000">
                <a:srgbClr val="83000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8300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703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8504C2-9A1B-3D56-272B-10917DB0EA73}"/>
              </a:ext>
            </a:extLst>
          </p:cNvPr>
          <p:cNvSpPr txBox="1"/>
          <p:nvPr/>
        </p:nvSpPr>
        <p:spPr>
          <a:xfrm>
            <a:off x="8809431" y="2920519"/>
            <a:ext cx="2938056" cy="56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35"/>
              </a:spcAft>
            </a:pPr>
            <a:r>
              <a:rPr lang="en-US" sz="305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2.415.828.525</a:t>
            </a:r>
            <a:endParaRPr lang="en-VN" sz="305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ounded Rectangle 12">
            <a:extLst>
              <a:ext uri="{FF2B5EF4-FFF2-40B4-BE49-F238E27FC236}">
                <a16:creationId xmlns:a16="http://schemas.microsoft.com/office/drawing/2014/main" id="{0EAF733C-15F5-D1D5-EF9C-141F20CE8058}"/>
              </a:ext>
            </a:extLst>
          </p:cNvPr>
          <p:cNvSpPr/>
          <p:nvPr/>
        </p:nvSpPr>
        <p:spPr>
          <a:xfrm>
            <a:off x="8305195" y="5668339"/>
            <a:ext cx="3276350" cy="993633"/>
          </a:xfrm>
          <a:prstGeom prst="roundRect">
            <a:avLst>
              <a:gd name="adj" fmla="val 10875"/>
            </a:avLst>
          </a:prstGeom>
          <a:gradFill flip="none" rotWithShape="1">
            <a:gsLst>
              <a:gs pos="0">
                <a:srgbClr val="830002">
                  <a:shade val="30000"/>
                  <a:satMod val="115000"/>
                </a:srgbClr>
              </a:gs>
              <a:gs pos="50000">
                <a:srgbClr val="830002">
                  <a:shade val="67500"/>
                  <a:satMod val="115000"/>
                </a:srgbClr>
              </a:gs>
              <a:gs pos="100000">
                <a:srgbClr val="83000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8300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703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41C429-78D7-2809-2F99-B162157E6C46}"/>
              </a:ext>
            </a:extLst>
          </p:cNvPr>
          <p:cNvSpPr txBox="1"/>
          <p:nvPr/>
        </p:nvSpPr>
        <p:spPr>
          <a:xfrm>
            <a:off x="8769922" y="6127655"/>
            <a:ext cx="2633208" cy="56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35"/>
              </a:spcAft>
            </a:pPr>
            <a:r>
              <a:rPr lang="en-US" sz="3055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1.887.571.381</a:t>
            </a:r>
            <a:endParaRPr lang="en-VN" sz="3055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BAFC06-B6C6-7F4E-F852-4C523091BA08}"/>
              </a:ext>
            </a:extLst>
          </p:cNvPr>
          <p:cNvCxnSpPr>
            <a:cxnSpLocks/>
          </p:cNvCxnSpPr>
          <p:nvPr/>
        </p:nvCxnSpPr>
        <p:spPr>
          <a:xfrm flipH="1" flipV="1">
            <a:off x="1137125" y="2273636"/>
            <a:ext cx="886209" cy="39625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B0287FD-0152-F3F4-8E39-D53BC6A6CAF7}"/>
              </a:ext>
            </a:extLst>
          </p:cNvPr>
          <p:cNvSpPr txBox="1"/>
          <p:nvPr/>
        </p:nvSpPr>
        <p:spPr>
          <a:xfrm>
            <a:off x="8511634" y="2672170"/>
            <a:ext cx="2980159" cy="39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94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Giá bán </a:t>
            </a:r>
            <a:r>
              <a:rPr lang="vi-VN" sz="1944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(chưa VAT, PBT)</a:t>
            </a:r>
            <a:endParaRPr lang="en-VN" sz="1944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25440-E8F7-F3E4-234D-4936FA2354DE}"/>
              </a:ext>
            </a:extLst>
          </p:cNvPr>
          <p:cNvSpPr txBox="1"/>
          <p:nvPr/>
        </p:nvSpPr>
        <p:spPr>
          <a:xfrm>
            <a:off x="8543633" y="5619520"/>
            <a:ext cx="2814664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944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Giá bán sau ưu đãi</a:t>
            </a:r>
            <a:r>
              <a:rPr lang="en-US" sz="1944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TTS</a:t>
            </a:r>
            <a:endParaRPr lang="vi-VN" sz="1944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1389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(chưa VAT, PBT)</a:t>
            </a:r>
            <a:endParaRPr lang="en-VN" sz="1389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A1FF9B-CC9F-4C78-0C9C-1859E2E668AC}"/>
              </a:ext>
            </a:extLst>
          </p:cNvPr>
          <p:cNvSpPr txBox="1"/>
          <p:nvPr/>
        </p:nvSpPr>
        <p:spPr>
          <a:xfrm>
            <a:off x="8330335" y="3549163"/>
            <a:ext cx="3342756" cy="2336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8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TT</a:t>
            </a:r>
            <a:r>
              <a:rPr lang="en-US" sz="208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TĐ </a:t>
            </a:r>
            <a:r>
              <a:rPr lang="en-US" sz="2083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en-US" sz="2083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: </a:t>
            </a:r>
            <a:r>
              <a:rPr lang="en-US" sz="2083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CK 11%</a:t>
            </a:r>
          </a:p>
          <a:p>
            <a:r>
              <a:rPr lang="vi-VN" sz="208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TT</a:t>
            </a:r>
            <a:r>
              <a:rPr lang="en-US" sz="208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TĐ </a:t>
            </a:r>
            <a:r>
              <a:rPr lang="en-US" sz="2083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sớm</a:t>
            </a:r>
            <a:r>
              <a:rPr lang="en-US" sz="2083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: </a:t>
            </a:r>
            <a:r>
              <a:rPr lang="en-US" sz="2083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CK 20,5%</a:t>
            </a:r>
          </a:p>
          <a:p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đãi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Voucher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Vinwonder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83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--&gt; CK 100tr </a:t>
            </a:r>
            <a:r>
              <a:rPr lang="en-US" sz="1389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389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389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DS </a:t>
            </a:r>
            <a:r>
              <a:rPr lang="en-US" sz="1389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389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đãi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“Tân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đón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Tết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r>
              <a:rPr lang="en-US" sz="2083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--&gt; CK 3%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DCEA3D-EBA1-8A39-D4BE-C8A88DD9F5E8}"/>
              </a:ext>
            </a:extLst>
          </p:cNvPr>
          <p:cNvCxnSpPr>
            <a:cxnSpLocks/>
          </p:cNvCxnSpPr>
          <p:nvPr/>
        </p:nvCxnSpPr>
        <p:spPr>
          <a:xfrm>
            <a:off x="2780005" y="5641704"/>
            <a:ext cx="315827" cy="52345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85054FE-8064-9C7C-1215-95B5FD22EF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4933" y="2123375"/>
            <a:ext cx="1999009" cy="1864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FFC000"/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AFE0B0-034B-A27A-F24E-AC7CD98120B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95" b="3"/>
          <a:stretch>
            <a:fillRect/>
          </a:stretch>
        </p:blipFill>
        <p:spPr>
          <a:xfrm>
            <a:off x="875774" y="4114252"/>
            <a:ext cx="3554538" cy="28474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FFC000"/>
            </a:solidFill>
          </a:ln>
          <a:effectLst/>
        </p:spPr>
      </p:pic>
      <p:pic>
        <p:nvPicPr>
          <p:cNvPr id="9" name="Picture 7" descr="A picture containing text, apartment building, resort&#10;&#10;Description automatically generated">
            <a:extLst>
              <a:ext uri="{FF2B5EF4-FFF2-40B4-BE49-F238E27FC236}">
                <a16:creationId xmlns:a16="http://schemas.microsoft.com/office/drawing/2014/main" id="{4DBC0EF4-AFC4-9F17-236E-F8A486231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1022" b="6569"/>
          <a:stretch/>
        </p:blipFill>
        <p:spPr>
          <a:xfrm>
            <a:off x="4546552" y="4114253"/>
            <a:ext cx="3551089" cy="28474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FFC00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50846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81E5B-9A94-CBD5-9767-27EE77D1D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ECC0F3-4F3E-22EF-0F6A-9A6696E903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5"/>
          <a:stretch>
            <a:fillRect/>
          </a:stretch>
        </p:blipFill>
        <p:spPr>
          <a:xfrm>
            <a:off x="693159" y="-359606"/>
            <a:ext cx="11057111" cy="7344381"/>
          </a:xfrm>
          <a:prstGeom prst="rect">
            <a:avLst/>
          </a:prstGeom>
          <a:ln w="22225"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F5C307-2FA1-59B8-5AB7-DA8513E0E5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32" r="8330" b="3341"/>
          <a:stretch>
            <a:fillRect/>
          </a:stretch>
        </p:blipFill>
        <p:spPr>
          <a:xfrm>
            <a:off x="885311" y="-234463"/>
            <a:ext cx="7126804" cy="4222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C000"/>
            </a:solidFill>
          </a:ln>
          <a:effectLst/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789E45-7B81-6A39-05D6-C6983C30B93C}"/>
              </a:ext>
            </a:extLst>
          </p:cNvPr>
          <p:cNvCxnSpPr>
            <a:cxnSpLocks/>
          </p:cNvCxnSpPr>
          <p:nvPr/>
        </p:nvCxnSpPr>
        <p:spPr>
          <a:xfrm flipV="1">
            <a:off x="5474692" y="2824934"/>
            <a:ext cx="696546" cy="24083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 descr="09&#10;">
            <a:extLst>
              <a:ext uri="{FF2B5EF4-FFF2-40B4-BE49-F238E27FC236}">
                <a16:creationId xmlns:a16="http://schemas.microsoft.com/office/drawing/2014/main" id="{38F39708-0D22-2A06-9A1E-4BB9581F9816}"/>
              </a:ext>
            </a:extLst>
          </p:cNvPr>
          <p:cNvSpPr/>
          <p:nvPr/>
        </p:nvSpPr>
        <p:spPr>
          <a:xfrm rot="513042" flipH="1" flipV="1">
            <a:off x="5377628" y="3064726"/>
            <a:ext cx="134303" cy="18809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 sz="703"/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82FE738F-E82C-4807-474E-BAD9AEB0004E}"/>
              </a:ext>
            </a:extLst>
          </p:cNvPr>
          <p:cNvSpPr/>
          <p:nvPr/>
        </p:nvSpPr>
        <p:spPr>
          <a:xfrm>
            <a:off x="8218991" y="619356"/>
            <a:ext cx="3477755" cy="6238644"/>
          </a:xfrm>
          <a:prstGeom prst="roundRect">
            <a:avLst>
              <a:gd name="adj" fmla="val 7474"/>
            </a:avLst>
          </a:prstGeom>
          <a:gradFill flip="none" rotWithShape="1">
            <a:gsLst>
              <a:gs pos="28000">
                <a:srgbClr val="FFC967"/>
              </a:gs>
              <a:gs pos="49000">
                <a:srgbClr val="FFC000"/>
              </a:gs>
              <a:gs pos="10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703"/>
          </a:p>
        </p:txBody>
      </p:sp>
      <p:pic>
        <p:nvPicPr>
          <p:cNvPr id="33" name="Picture 32" descr="A logo with a gold design">
            <a:extLst>
              <a:ext uri="{FF2B5EF4-FFF2-40B4-BE49-F238E27FC236}">
                <a16:creationId xmlns:a16="http://schemas.microsoft.com/office/drawing/2014/main" id="{441FC79C-98DA-0605-894A-2DFDAC3F7F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4844" y1="34167" x2="64844" y2="34167"/>
                        <a14:foregroundMark x1="64479" y1="43889" x2="64479" y2="43889"/>
                        <a14:foregroundMark x1="67292" y1="58148" x2="67292" y2="58148"/>
                        <a14:foregroundMark x1="57188" y1="51759" x2="57188" y2="51759"/>
                        <a14:foregroundMark x1="51510" y1="50185" x2="51510" y2="50185"/>
                        <a14:foregroundMark x1="45677" y1="52222" x2="45677" y2="52222"/>
                        <a14:foregroundMark x1="37552" y1="55000" x2="37552" y2="55000"/>
                        <a14:foregroundMark x1="30521" y1="52870" x2="30521" y2="52870"/>
                        <a14:foregroundMark x1="31979" y1="59630" x2="31979" y2="59630"/>
                        <a14:foregroundMark x1="27813" y1="60741" x2="27813" y2="60741"/>
                        <a14:foregroundMark x1="37188" y1="60741" x2="37188" y2="60741"/>
                        <a14:foregroundMark x1="41510" y1="61019" x2="41510" y2="61019"/>
                        <a14:foregroundMark x1="48177" y1="60093" x2="48177" y2="60093"/>
                        <a14:foregroundMark x1="52760" y1="59259" x2="52760" y2="59259"/>
                        <a14:foregroundMark x1="58438" y1="60278" x2="58438" y2="60278"/>
                        <a14:foregroundMark x1="37083" y1="60741" x2="37083" y2="6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86" t="23631" r="26848" b="33912"/>
          <a:stretch/>
        </p:blipFill>
        <p:spPr>
          <a:xfrm>
            <a:off x="9897771" y="-234463"/>
            <a:ext cx="1332970" cy="564249"/>
          </a:xfrm>
          <a:prstGeom prst="rect">
            <a:avLst/>
          </a:prstGeom>
        </p:spPr>
      </p:pic>
      <p:sp>
        <p:nvSpPr>
          <p:cNvPr id="34" name="Freeform 4">
            <a:extLst>
              <a:ext uri="{FF2B5EF4-FFF2-40B4-BE49-F238E27FC236}">
                <a16:creationId xmlns:a16="http://schemas.microsoft.com/office/drawing/2014/main" id="{1C71AA87-49CB-E963-9B9D-09CB8A67D691}"/>
              </a:ext>
            </a:extLst>
          </p:cNvPr>
          <p:cNvSpPr/>
          <p:nvPr/>
        </p:nvSpPr>
        <p:spPr>
          <a:xfrm>
            <a:off x="8672655" y="-234463"/>
            <a:ext cx="1108128" cy="761171"/>
          </a:xfrm>
          <a:custGeom>
            <a:avLst/>
            <a:gdLst/>
            <a:ahLst/>
            <a:cxnLst/>
            <a:rect l="l" t="t" r="r" b="b"/>
            <a:pathLst>
              <a:path w="2543300" h="1695533">
                <a:moveTo>
                  <a:pt x="0" y="0"/>
                </a:moveTo>
                <a:lnTo>
                  <a:pt x="2543300" y="0"/>
                </a:lnTo>
                <a:lnTo>
                  <a:pt x="2543300" y="1695533"/>
                </a:lnTo>
                <a:lnTo>
                  <a:pt x="0" y="16955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290" t="-17456" r="-28762" b="-41816"/>
            </a:stretch>
          </a:blipFill>
        </p:spPr>
        <p:txBody>
          <a:bodyPr/>
          <a:lstStyle/>
          <a:p>
            <a:endParaRPr lang="en-US" sz="12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9FC892-2EAC-49DC-83CF-203F36F705E0}"/>
              </a:ext>
            </a:extLst>
          </p:cNvPr>
          <p:cNvSpPr txBox="1"/>
          <p:nvPr/>
        </p:nvSpPr>
        <p:spPr>
          <a:xfrm>
            <a:off x="8728879" y="726021"/>
            <a:ext cx="2337785" cy="577015"/>
          </a:xfrm>
          <a:prstGeom prst="rect">
            <a:avLst/>
          </a:prstGeom>
          <a:noFill/>
        </p:spPr>
        <p:txBody>
          <a:bodyPr wrap="square" lIns="63498" tIns="31749" rIns="63498" bIns="31749" rtlCol="0" anchor="t">
            <a:spAutoFit/>
          </a:bodyPr>
          <a:lstStyle/>
          <a:p>
            <a:pPr algn="ctr"/>
            <a:r>
              <a:rPr lang="en-US" sz="3333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GH617.13</a:t>
            </a:r>
            <a:endParaRPr lang="vi-VN" altLang="en-US" sz="3333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4DC23D-6041-FC5C-021B-719541DB7164}"/>
                  </a:ext>
                </a:extLst>
              </p:cNvPr>
              <p:cNvSpPr txBox="1"/>
              <p:nvPr/>
            </p:nvSpPr>
            <p:spPr>
              <a:xfrm>
                <a:off x="8286491" y="1272559"/>
                <a:ext cx="3342756" cy="179510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lIns="77148" tIns="38574" rIns="77148" bIns="38574" anchor="t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>
                <a:defPPr>
                  <a:defRPr lang="vi-VN"/>
                </a:defPPr>
                <a:lvl1pPr algn="ctr">
                  <a:defRPr sz="2800" b="1">
                    <a:solidFill>
                      <a:schemeClr val="accent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marL="317480" indent="-317480" algn="l">
                  <a:buFont typeface="Arial" panose="020B0604020202020204" pitchFamily="34" charset="0"/>
                  <a:buChar char="•"/>
                </a:pPr>
                <a:r>
                  <a:rPr lang="vi-VN" sz="1944" b="0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Loại căn: </a:t>
                </a:r>
                <a:r>
                  <a:rPr lang="en-US" sz="2222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1PN + 1</a:t>
                </a:r>
                <a:endParaRPr lang="en-US" sz="2222" dirty="0">
                  <a:solidFill>
                    <a:schemeClr val="tx1"/>
                  </a:solidFill>
                  <a:ea typeface="Calibri" panose="020F0502020204030204" pitchFamily="34" charset="0"/>
                </a:endParaRPr>
              </a:p>
              <a:p>
                <a:pPr marL="317480" indent="-317480" algn="l">
                  <a:buFont typeface="Arial" panose="020B0604020202020204" pitchFamily="34" charset="0"/>
                  <a:buChar char="•"/>
                </a:pPr>
                <a:r>
                  <a:rPr lang="vi-VN" sz="1944" b="0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Diện tích: </a:t>
                </a:r>
                <a:r>
                  <a:rPr lang="en-US" sz="2222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43,1 – 46,7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22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/>
                          </a:rPr>
                        </m:ctrlPr>
                      </m:sSupPr>
                      <m:e>
                        <m:r>
                          <a:rPr lang="en-US" sz="2222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/>
                          </a:rPr>
                          <m:t>𝐦</m:t>
                        </m:r>
                      </m:e>
                      <m:sup>
                        <m:r>
                          <a:rPr lang="en-US" sz="2222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/>
                          </a:rPr>
                          <m:t>𝟐</m:t>
                        </m:r>
                      </m:sup>
                    </m:sSup>
                  </m:oMath>
                </a14:m>
                <a:endParaRPr lang="vi-VN" sz="1944" dirty="0">
                  <a:solidFill>
                    <a:schemeClr val="tx1"/>
                  </a:solidFill>
                  <a:ea typeface="Calibri" panose="020F0502020204030204" pitchFamily="34" charset="0"/>
                </a:endParaRPr>
              </a:p>
              <a:p>
                <a:pPr marL="317480" indent="-317480" algn="l">
                  <a:buFont typeface="Arial" panose="020B0604020202020204" pitchFamily="34" charset="0"/>
                  <a:buChar char="•"/>
                </a:pPr>
                <a:r>
                  <a:rPr lang="vi-VN" sz="1944" b="0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View:</a:t>
                </a:r>
                <a:r>
                  <a:rPr lang="en-US" sz="1944" b="0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222" dirty="0" err="1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Nội</a:t>
                </a:r>
                <a:r>
                  <a:rPr lang="en-US" sz="2222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222" dirty="0" err="1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khu</a:t>
                </a:r>
                <a:r>
                  <a:rPr lang="en-US" sz="2222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2222" dirty="0" err="1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Hồ</a:t>
                </a:r>
                <a:r>
                  <a:rPr lang="en-US" sz="2222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222" dirty="0" err="1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bơi</a:t>
                </a:r>
                <a:r>
                  <a:rPr lang="en-US" sz="2222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222" dirty="0" err="1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Maibu</a:t>
                </a:r>
                <a:endParaRPr lang="en-US" sz="1944" dirty="0">
                  <a:solidFill>
                    <a:schemeClr val="tx1"/>
                  </a:solidFill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4DC23D-6041-FC5C-021B-719541DB7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491" y="1272559"/>
                <a:ext cx="3342756" cy="17951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 12">
            <a:extLst>
              <a:ext uri="{FF2B5EF4-FFF2-40B4-BE49-F238E27FC236}">
                <a16:creationId xmlns:a16="http://schemas.microsoft.com/office/drawing/2014/main" id="{C489894E-941D-1CCA-2F31-636E409156C3}"/>
              </a:ext>
            </a:extLst>
          </p:cNvPr>
          <p:cNvSpPr/>
          <p:nvPr/>
        </p:nvSpPr>
        <p:spPr>
          <a:xfrm>
            <a:off x="8335507" y="2698884"/>
            <a:ext cx="3276350" cy="789833"/>
          </a:xfrm>
          <a:prstGeom prst="roundRect">
            <a:avLst>
              <a:gd name="adj" fmla="val 10875"/>
            </a:avLst>
          </a:prstGeom>
          <a:gradFill flip="none" rotWithShape="1">
            <a:gsLst>
              <a:gs pos="0">
                <a:srgbClr val="830002">
                  <a:shade val="30000"/>
                  <a:satMod val="115000"/>
                </a:srgbClr>
              </a:gs>
              <a:gs pos="50000">
                <a:srgbClr val="830002">
                  <a:shade val="67500"/>
                  <a:satMod val="115000"/>
                </a:srgbClr>
              </a:gs>
              <a:gs pos="100000">
                <a:srgbClr val="83000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8300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703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09B641-209E-42CD-74AB-81C522D949CC}"/>
              </a:ext>
            </a:extLst>
          </p:cNvPr>
          <p:cNvSpPr txBox="1"/>
          <p:nvPr/>
        </p:nvSpPr>
        <p:spPr>
          <a:xfrm>
            <a:off x="8809431" y="2920519"/>
            <a:ext cx="2938056" cy="56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35"/>
              </a:spcAft>
            </a:pPr>
            <a:r>
              <a:rPr lang="en-US" sz="305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3.459.666.759</a:t>
            </a:r>
            <a:endParaRPr lang="en-VN" sz="305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ounded Rectangle 12">
            <a:extLst>
              <a:ext uri="{FF2B5EF4-FFF2-40B4-BE49-F238E27FC236}">
                <a16:creationId xmlns:a16="http://schemas.microsoft.com/office/drawing/2014/main" id="{F01AD645-2952-0433-13F3-4EAFC5219EEC}"/>
              </a:ext>
            </a:extLst>
          </p:cNvPr>
          <p:cNvSpPr/>
          <p:nvPr/>
        </p:nvSpPr>
        <p:spPr>
          <a:xfrm>
            <a:off x="8305195" y="5668339"/>
            <a:ext cx="3276350" cy="993633"/>
          </a:xfrm>
          <a:prstGeom prst="roundRect">
            <a:avLst>
              <a:gd name="adj" fmla="val 10875"/>
            </a:avLst>
          </a:prstGeom>
          <a:gradFill flip="none" rotWithShape="1">
            <a:gsLst>
              <a:gs pos="0">
                <a:srgbClr val="830002">
                  <a:shade val="30000"/>
                  <a:satMod val="115000"/>
                </a:srgbClr>
              </a:gs>
              <a:gs pos="50000">
                <a:srgbClr val="830002">
                  <a:shade val="67500"/>
                  <a:satMod val="115000"/>
                </a:srgbClr>
              </a:gs>
              <a:gs pos="100000">
                <a:srgbClr val="83000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8300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703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6BD5EA-B913-7EC0-9E63-0477EE895DA1}"/>
              </a:ext>
            </a:extLst>
          </p:cNvPr>
          <p:cNvSpPr txBox="1"/>
          <p:nvPr/>
        </p:nvSpPr>
        <p:spPr>
          <a:xfrm>
            <a:off x="8769922" y="6127655"/>
            <a:ext cx="2633208" cy="56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35"/>
              </a:spcAft>
            </a:pPr>
            <a:r>
              <a:rPr lang="en-US" sz="3055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2.703.158.727</a:t>
            </a:r>
            <a:endParaRPr lang="en-VN" sz="3055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C1425B-FFA5-4FE0-B52F-CF3027966D16}"/>
              </a:ext>
            </a:extLst>
          </p:cNvPr>
          <p:cNvCxnSpPr>
            <a:cxnSpLocks/>
          </p:cNvCxnSpPr>
          <p:nvPr/>
        </p:nvCxnSpPr>
        <p:spPr>
          <a:xfrm flipH="1" flipV="1">
            <a:off x="5023806" y="2232670"/>
            <a:ext cx="428283" cy="81929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F0E30B-FA53-334F-3F28-2714837328BD}"/>
              </a:ext>
            </a:extLst>
          </p:cNvPr>
          <p:cNvSpPr txBox="1"/>
          <p:nvPr/>
        </p:nvSpPr>
        <p:spPr>
          <a:xfrm>
            <a:off x="8511634" y="2672170"/>
            <a:ext cx="2980159" cy="39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94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Giá bán </a:t>
            </a:r>
            <a:r>
              <a:rPr lang="vi-VN" sz="1944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(chưa VAT, PBT)</a:t>
            </a:r>
            <a:endParaRPr lang="en-VN" sz="1944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EE20A7-6E13-C772-92F5-6C58840C0156}"/>
              </a:ext>
            </a:extLst>
          </p:cNvPr>
          <p:cNvSpPr txBox="1"/>
          <p:nvPr/>
        </p:nvSpPr>
        <p:spPr>
          <a:xfrm>
            <a:off x="8543633" y="5619520"/>
            <a:ext cx="2814664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944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Giá bán sau ưu đãi</a:t>
            </a:r>
            <a:r>
              <a:rPr lang="en-US" sz="1944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TTS</a:t>
            </a:r>
            <a:endParaRPr lang="vi-VN" sz="1944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1389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(chưa VAT, PBT)</a:t>
            </a:r>
            <a:endParaRPr lang="en-VN" sz="1389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BF25B1-54E3-04A8-474B-95D0FB8EDE76}"/>
              </a:ext>
            </a:extLst>
          </p:cNvPr>
          <p:cNvSpPr txBox="1"/>
          <p:nvPr/>
        </p:nvSpPr>
        <p:spPr>
          <a:xfrm>
            <a:off x="8330335" y="3549163"/>
            <a:ext cx="3342756" cy="2336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8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TT</a:t>
            </a:r>
            <a:r>
              <a:rPr lang="en-US" sz="208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TĐ </a:t>
            </a:r>
            <a:r>
              <a:rPr lang="en-US" sz="2083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en-US" sz="2083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: </a:t>
            </a:r>
            <a:r>
              <a:rPr lang="en-US" sz="2083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CK 11%</a:t>
            </a:r>
          </a:p>
          <a:p>
            <a:r>
              <a:rPr lang="vi-VN" sz="208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TT</a:t>
            </a:r>
            <a:r>
              <a:rPr lang="en-US" sz="208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TĐ </a:t>
            </a:r>
            <a:r>
              <a:rPr lang="en-US" sz="2083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sớm</a:t>
            </a:r>
            <a:r>
              <a:rPr lang="en-US" sz="2083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: </a:t>
            </a:r>
            <a:r>
              <a:rPr lang="en-US" sz="2083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CK 20,5%</a:t>
            </a:r>
          </a:p>
          <a:p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đãi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Voucher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Vinwonder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83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--&gt; CK 100tr </a:t>
            </a:r>
            <a:r>
              <a:rPr lang="en-US" sz="1389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389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389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DS </a:t>
            </a:r>
            <a:r>
              <a:rPr lang="en-US" sz="1389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389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đãi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“Tân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đón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Tết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r>
              <a:rPr lang="en-US" sz="2083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--&gt; CK 3%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2201C8-CCF7-89FC-A49F-58DF9A95DEC0}"/>
              </a:ext>
            </a:extLst>
          </p:cNvPr>
          <p:cNvCxnSpPr>
            <a:cxnSpLocks/>
          </p:cNvCxnSpPr>
          <p:nvPr/>
        </p:nvCxnSpPr>
        <p:spPr>
          <a:xfrm>
            <a:off x="2780005" y="5641704"/>
            <a:ext cx="315827" cy="52345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E0FE7B3-2000-A21D-F6C1-A80B392F83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44" y="4209075"/>
            <a:ext cx="3477755" cy="2648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FFC000"/>
            </a:solidFill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7E206B-84E9-5CD2-FDE1-63E1AABB97A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5" t="12258" r="546" b="2"/>
          <a:stretch>
            <a:fillRect/>
          </a:stretch>
        </p:blipFill>
        <p:spPr>
          <a:xfrm>
            <a:off x="4523900" y="4209075"/>
            <a:ext cx="3548932" cy="2648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FFC000"/>
            </a:solidFill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F1A78F-A85B-E3D3-B930-6CFE4F1722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2527" y="2373268"/>
            <a:ext cx="1954723" cy="16149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FFC00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811311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8130E-40B3-C9A5-3FE3-CB34F63C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EAE95B-B0A8-B06D-8ED7-6FE4B86013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5"/>
          <a:stretch>
            <a:fillRect/>
          </a:stretch>
        </p:blipFill>
        <p:spPr>
          <a:xfrm>
            <a:off x="693159" y="-359606"/>
            <a:ext cx="11057111" cy="7344381"/>
          </a:xfrm>
          <a:prstGeom prst="rect">
            <a:avLst/>
          </a:prstGeom>
          <a:ln w="22225"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DA74ED-4FAC-415D-A75D-1130E3B8BB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32" r="8330" b="3341"/>
          <a:stretch>
            <a:fillRect/>
          </a:stretch>
        </p:blipFill>
        <p:spPr>
          <a:xfrm>
            <a:off x="885311" y="-234463"/>
            <a:ext cx="7126804" cy="4222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C000"/>
            </a:solidFill>
          </a:ln>
          <a:effectLst/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76C4BE-A79E-1353-7A80-66A7A4A893E6}"/>
              </a:ext>
            </a:extLst>
          </p:cNvPr>
          <p:cNvCxnSpPr>
            <a:cxnSpLocks/>
          </p:cNvCxnSpPr>
          <p:nvPr/>
        </p:nvCxnSpPr>
        <p:spPr>
          <a:xfrm>
            <a:off x="2589644" y="256560"/>
            <a:ext cx="990970" cy="75799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 descr="09&#10;">
            <a:extLst>
              <a:ext uri="{FF2B5EF4-FFF2-40B4-BE49-F238E27FC236}">
                <a16:creationId xmlns:a16="http://schemas.microsoft.com/office/drawing/2014/main" id="{CFCA8F4C-AB69-F195-3D23-FCB8AA77C2B5}"/>
              </a:ext>
            </a:extLst>
          </p:cNvPr>
          <p:cNvSpPr/>
          <p:nvPr/>
        </p:nvSpPr>
        <p:spPr>
          <a:xfrm rot="6091122" flipH="1" flipV="1">
            <a:off x="2441196" y="102265"/>
            <a:ext cx="194619" cy="200188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 sz="703"/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E31B6E17-A05E-2058-5971-CF8AF69A1336}"/>
              </a:ext>
            </a:extLst>
          </p:cNvPr>
          <p:cNvSpPr/>
          <p:nvPr/>
        </p:nvSpPr>
        <p:spPr>
          <a:xfrm>
            <a:off x="8218991" y="619356"/>
            <a:ext cx="3477755" cy="6238644"/>
          </a:xfrm>
          <a:prstGeom prst="roundRect">
            <a:avLst>
              <a:gd name="adj" fmla="val 7474"/>
            </a:avLst>
          </a:prstGeom>
          <a:gradFill flip="none" rotWithShape="1">
            <a:gsLst>
              <a:gs pos="28000">
                <a:srgbClr val="FFC967"/>
              </a:gs>
              <a:gs pos="49000">
                <a:srgbClr val="FFC000"/>
              </a:gs>
              <a:gs pos="100000">
                <a:schemeClr val="accent4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703"/>
          </a:p>
        </p:txBody>
      </p:sp>
      <p:pic>
        <p:nvPicPr>
          <p:cNvPr id="33" name="Picture 32" descr="A logo with a gold design">
            <a:extLst>
              <a:ext uri="{FF2B5EF4-FFF2-40B4-BE49-F238E27FC236}">
                <a16:creationId xmlns:a16="http://schemas.microsoft.com/office/drawing/2014/main" id="{81976EFD-618D-3B78-1FE8-3F1FE33A95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4844" y1="34167" x2="64844" y2="34167"/>
                        <a14:foregroundMark x1="64479" y1="43889" x2="64479" y2="43889"/>
                        <a14:foregroundMark x1="67292" y1="58148" x2="67292" y2="58148"/>
                        <a14:foregroundMark x1="57188" y1="51759" x2="57188" y2="51759"/>
                        <a14:foregroundMark x1="51510" y1="50185" x2="51510" y2="50185"/>
                        <a14:foregroundMark x1="45677" y1="52222" x2="45677" y2="52222"/>
                        <a14:foregroundMark x1="37552" y1="55000" x2="37552" y2="55000"/>
                        <a14:foregroundMark x1="30521" y1="52870" x2="30521" y2="52870"/>
                        <a14:foregroundMark x1="31979" y1="59630" x2="31979" y2="59630"/>
                        <a14:foregroundMark x1="27813" y1="60741" x2="27813" y2="60741"/>
                        <a14:foregroundMark x1="37188" y1="60741" x2="37188" y2="60741"/>
                        <a14:foregroundMark x1="41510" y1="61019" x2="41510" y2="61019"/>
                        <a14:foregroundMark x1="48177" y1="60093" x2="48177" y2="60093"/>
                        <a14:foregroundMark x1="52760" y1="59259" x2="52760" y2="59259"/>
                        <a14:foregroundMark x1="58438" y1="60278" x2="58438" y2="60278"/>
                        <a14:foregroundMark x1="37083" y1="60741" x2="37083" y2="6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86" t="23631" r="26848" b="33912"/>
          <a:stretch/>
        </p:blipFill>
        <p:spPr>
          <a:xfrm>
            <a:off x="9897771" y="-234463"/>
            <a:ext cx="1332970" cy="564249"/>
          </a:xfrm>
          <a:prstGeom prst="rect">
            <a:avLst/>
          </a:prstGeom>
        </p:spPr>
      </p:pic>
      <p:sp>
        <p:nvSpPr>
          <p:cNvPr id="34" name="Freeform 4">
            <a:extLst>
              <a:ext uri="{FF2B5EF4-FFF2-40B4-BE49-F238E27FC236}">
                <a16:creationId xmlns:a16="http://schemas.microsoft.com/office/drawing/2014/main" id="{BDE29471-6335-BA9A-8CBB-1415D102C077}"/>
              </a:ext>
            </a:extLst>
          </p:cNvPr>
          <p:cNvSpPr/>
          <p:nvPr/>
        </p:nvSpPr>
        <p:spPr>
          <a:xfrm>
            <a:off x="8672655" y="-234463"/>
            <a:ext cx="1108128" cy="761171"/>
          </a:xfrm>
          <a:custGeom>
            <a:avLst/>
            <a:gdLst/>
            <a:ahLst/>
            <a:cxnLst/>
            <a:rect l="l" t="t" r="r" b="b"/>
            <a:pathLst>
              <a:path w="2543300" h="1695533">
                <a:moveTo>
                  <a:pt x="0" y="0"/>
                </a:moveTo>
                <a:lnTo>
                  <a:pt x="2543300" y="0"/>
                </a:lnTo>
                <a:lnTo>
                  <a:pt x="2543300" y="1695533"/>
                </a:lnTo>
                <a:lnTo>
                  <a:pt x="0" y="16955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290" t="-17456" r="-28762" b="-41816"/>
            </a:stretch>
          </a:blipFill>
        </p:spPr>
        <p:txBody>
          <a:bodyPr/>
          <a:lstStyle/>
          <a:p>
            <a:endParaRPr lang="en-US" sz="125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33979E-589D-1900-5888-DF2F11A8861E}"/>
              </a:ext>
            </a:extLst>
          </p:cNvPr>
          <p:cNvSpPr txBox="1"/>
          <p:nvPr/>
        </p:nvSpPr>
        <p:spPr>
          <a:xfrm>
            <a:off x="8728879" y="726021"/>
            <a:ext cx="2337785" cy="577015"/>
          </a:xfrm>
          <a:prstGeom prst="rect">
            <a:avLst/>
          </a:prstGeom>
          <a:noFill/>
        </p:spPr>
        <p:txBody>
          <a:bodyPr wrap="square" lIns="63498" tIns="31749" rIns="63498" bIns="31749" rtlCol="0" anchor="t">
            <a:spAutoFit/>
          </a:bodyPr>
          <a:lstStyle/>
          <a:p>
            <a:pPr algn="ctr"/>
            <a:r>
              <a:rPr lang="en-US" sz="3333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GH211.05</a:t>
            </a:r>
            <a:endParaRPr lang="vi-VN" altLang="en-US" sz="3333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4BB4BB-B3B3-B030-66DE-244C351DAF7B}"/>
                  </a:ext>
                </a:extLst>
              </p:cNvPr>
              <p:cNvSpPr txBox="1"/>
              <p:nvPr/>
            </p:nvSpPr>
            <p:spPr>
              <a:xfrm>
                <a:off x="8286491" y="1272559"/>
                <a:ext cx="3342756" cy="179510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lIns="77148" tIns="38574" rIns="77148" bIns="38574" anchor="t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>
                <a:defPPr>
                  <a:defRPr lang="vi-VN"/>
                </a:defPPr>
                <a:lvl1pPr algn="ctr">
                  <a:defRPr sz="2800" b="1">
                    <a:solidFill>
                      <a:schemeClr val="accent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marL="317480" indent="-317480" algn="l">
                  <a:buFont typeface="Arial" panose="020B0604020202020204" pitchFamily="34" charset="0"/>
                  <a:buChar char="•"/>
                </a:pPr>
                <a:r>
                  <a:rPr lang="vi-VN" sz="1944" b="0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Loại căn: </a:t>
                </a:r>
                <a:r>
                  <a:rPr lang="en-US" sz="2222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2PN + 1 </a:t>
                </a:r>
                <a:endParaRPr lang="en-US" sz="2222" dirty="0">
                  <a:solidFill>
                    <a:schemeClr val="tx1"/>
                  </a:solidFill>
                  <a:ea typeface="Calibri" panose="020F0502020204030204" pitchFamily="34" charset="0"/>
                </a:endParaRPr>
              </a:p>
              <a:p>
                <a:pPr marL="317480" indent="-317480" algn="l">
                  <a:buFont typeface="Arial" panose="020B0604020202020204" pitchFamily="34" charset="0"/>
                  <a:buChar char="•"/>
                </a:pPr>
                <a:r>
                  <a:rPr lang="vi-VN" sz="1944" b="0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Diện tích: </a:t>
                </a:r>
                <a:r>
                  <a:rPr lang="en-US" sz="2222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63,2 – 69,2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222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/>
                          </a:rPr>
                        </m:ctrlPr>
                      </m:sSupPr>
                      <m:e>
                        <m:r>
                          <a:rPr lang="en-US" sz="2222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/>
                          </a:rPr>
                          <m:t>𝐦</m:t>
                        </m:r>
                      </m:e>
                      <m:sup>
                        <m:r>
                          <a:rPr lang="en-US" sz="2222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/>
                          </a:rPr>
                          <m:t>𝟐</m:t>
                        </m:r>
                      </m:sup>
                    </m:sSup>
                  </m:oMath>
                </a14:m>
                <a:endParaRPr lang="vi-VN" sz="1944" dirty="0">
                  <a:solidFill>
                    <a:schemeClr val="tx1"/>
                  </a:solidFill>
                  <a:ea typeface="Calibri" panose="020F0502020204030204" pitchFamily="34" charset="0"/>
                </a:endParaRPr>
              </a:p>
              <a:p>
                <a:pPr marL="317480" indent="-317480" algn="l">
                  <a:buFont typeface="Arial" panose="020B0604020202020204" pitchFamily="34" charset="0"/>
                  <a:buChar char="•"/>
                </a:pPr>
                <a:r>
                  <a:rPr lang="vi-VN" sz="1944" b="0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View:</a:t>
                </a:r>
                <a:r>
                  <a:rPr lang="en-US" sz="1944" b="0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222" dirty="0" err="1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Đường</a:t>
                </a:r>
                <a:r>
                  <a:rPr lang="en-US" sz="2222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222" dirty="0" err="1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vành</a:t>
                </a:r>
                <a:r>
                  <a:rPr lang="en-US" sz="2222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222" dirty="0" err="1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đai</a:t>
                </a:r>
                <a:r>
                  <a:rPr lang="en-US" sz="2222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 3, </a:t>
                </a:r>
                <a:r>
                  <a:rPr lang="en-US" sz="2222" dirty="0" err="1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Hồ</a:t>
                </a:r>
                <a:r>
                  <a:rPr lang="en-US" sz="2222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222" dirty="0" err="1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bơi</a:t>
                </a:r>
                <a:r>
                  <a:rPr lang="en-US" sz="2222" dirty="0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222" dirty="0" err="1">
                    <a:solidFill>
                      <a:schemeClr val="tx1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rPr>
                  <a:t>Maibu</a:t>
                </a:r>
                <a:endParaRPr lang="en-US" sz="1944" dirty="0">
                  <a:solidFill>
                    <a:schemeClr val="tx1"/>
                  </a:solidFill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4BB4BB-B3B3-B030-66DE-244C351DA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491" y="1272559"/>
                <a:ext cx="3342756" cy="17951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 12">
            <a:extLst>
              <a:ext uri="{FF2B5EF4-FFF2-40B4-BE49-F238E27FC236}">
                <a16:creationId xmlns:a16="http://schemas.microsoft.com/office/drawing/2014/main" id="{C84BF8ED-8EFB-0B37-2108-56F16AAB5735}"/>
              </a:ext>
            </a:extLst>
          </p:cNvPr>
          <p:cNvSpPr/>
          <p:nvPr/>
        </p:nvSpPr>
        <p:spPr>
          <a:xfrm>
            <a:off x="8335507" y="2698884"/>
            <a:ext cx="3276350" cy="789833"/>
          </a:xfrm>
          <a:prstGeom prst="roundRect">
            <a:avLst>
              <a:gd name="adj" fmla="val 10875"/>
            </a:avLst>
          </a:prstGeom>
          <a:gradFill flip="none" rotWithShape="1">
            <a:gsLst>
              <a:gs pos="0">
                <a:srgbClr val="830002">
                  <a:shade val="30000"/>
                  <a:satMod val="115000"/>
                </a:srgbClr>
              </a:gs>
              <a:gs pos="50000">
                <a:srgbClr val="830002">
                  <a:shade val="67500"/>
                  <a:satMod val="115000"/>
                </a:srgbClr>
              </a:gs>
              <a:gs pos="100000">
                <a:srgbClr val="83000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8300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703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6DF575-B451-B46A-E03B-7B5226066AEE}"/>
              </a:ext>
            </a:extLst>
          </p:cNvPr>
          <p:cNvSpPr txBox="1"/>
          <p:nvPr/>
        </p:nvSpPr>
        <p:spPr>
          <a:xfrm>
            <a:off x="8809431" y="2920519"/>
            <a:ext cx="2938056" cy="56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35"/>
              </a:spcAft>
            </a:pPr>
            <a:r>
              <a:rPr lang="en-US" sz="305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4.672.634.638</a:t>
            </a:r>
            <a:endParaRPr lang="en-VN" sz="305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ounded Rectangle 12">
            <a:extLst>
              <a:ext uri="{FF2B5EF4-FFF2-40B4-BE49-F238E27FC236}">
                <a16:creationId xmlns:a16="http://schemas.microsoft.com/office/drawing/2014/main" id="{EBAC4DD4-4DDF-CC3B-217B-13565E152E56}"/>
              </a:ext>
            </a:extLst>
          </p:cNvPr>
          <p:cNvSpPr/>
          <p:nvPr/>
        </p:nvSpPr>
        <p:spPr>
          <a:xfrm>
            <a:off x="8305195" y="5668339"/>
            <a:ext cx="3276350" cy="993633"/>
          </a:xfrm>
          <a:prstGeom prst="roundRect">
            <a:avLst>
              <a:gd name="adj" fmla="val 10875"/>
            </a:avLst>
          </a:prstGeom>
          <a:gradFill flip="none" rotWithShape="1">
            <a:gsLst>
              <a:gs pos="0">
                <a:srgbClr val="830002">
                  <a:shade val="30000"/>
                  <a:satMod val="115000"/>
                </a:srgbClr>
              </a:gs>
              <a:gs pos="50000">
                <a:srgbClr val="830002">
                  <a:shade val="67500"/>
                  <a:satMod val="115000"/>
                </a:srgbClr>
              </a:gs>
              <a:gs pos="100000">
                <a:srgbClr val="83000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8300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703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C0B475-D44D-8945-E5AB-8675950ED3AC}"/>
              </a:ext>
            </a:extLst>
          </p:cNvPr>
          <p:cNvSpPr txBox="1"/>
          <p:nvPr/>
        </p:nvSpPr>
        <p:spPr>
          <a:xfrm>
            <a:off x="8769922" y="6127655"/>
            <a:ext cx="2633208" cy="56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35"/>
              </a:spcAft>
            </a:pPr>
            <a:r>
              <a:rPr lang="en-US" sz="3055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3.533.692.735</a:t>
            </a:r>
            <a:endParaRPr lang="en-VN" sz="3055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185405-9C70-497A-0359-91499674DC9F}"/>
              </a:ext>
            </a:extLst>
          </p:cNvPr>
          <p:cNvCxnSpPr>
            <a:cxnSpLocks/>
          </p:cNvCxnSpPr>
          <p:nvPr/>
        </p:nvCxnSpPr>
        <p:spPr>
          <a:xfrm flipV="1">
            <a:off x="2633532" y="-52967"/>
            <a:ext cx="924599" cy="27997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342300-2DF2-1A47-5171-EFE35BD2E70A}"/>
              </a:ext>
            </a:extLst>
          </p:cNvPr>
          <p:cNvSpPr txBox="1"/>
          <p:nvPr/>
        </p:nvSpPr>
        <p:spPr>
          <a:xfrm>
            <a:off x="8511634" y="2672170"/>
            <a:ext cx="2980159" cy="39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944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Giá bán </a:t>
            </a:r>
            <a:r>
              <a:rPr lang="vi-VN" sz="1944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(chưa VAT, PBT)</a:t>
            </a:r>
            <a:endParaRPr lang="en-VN" sz="1944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FE87FE-16CF-F0A7-1C4B-C40CE2BA23E3}"/>
              </a:ext>
            </a:extLst>
          </p:cNvPr>
          <p:cNvSpPr txBox="1"/>
          <p:nvPr/>
        </p:nvSpPr>
        <p:spPr>
          <a:xfrm>
            <a:off x="8543633" y="5619520"/>
            <a:ext cx="2814664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944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Giá bán sau ưu đãi</a:t>
            </a:r>
            <a:r>
              <a:rPr lang="en-US" sz="1944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TTS</a:t>
            </a:r>
            <a:endParaRPr lang="vi-VN" sz="1944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1389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(chưa VAT, PBT)</a:t>
            </a:r>
            <a:endParaRPr lang="en-VN" sz="1389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E7B6D-18B7-3275-363B-0574E197AC17}"/>
              </a:ext>
            </a:extLst>
          </p:cNvPr>
          <p:cNvSpPr txBox="1"/>
          <p:nvPr/>
        </p:nvSpPr>
        <p:spPr>
          <a:xfrm>
            <a:off x="8330335" y="3549163"/>
            <a:ext cx="3342756" cy="2336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8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TT</a:t>
            </a:r>
            <a:r>
              <a:rPr lang="en-US" sz="208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TĐ </a:t>
            </a:r>
            <a:r>
              <a:rPr lang="en-US" sz="2083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en-US" sz="2083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: </a:t>
            </a:r>
            <a:r>
              <a:rPr lang="en-US" sz="2083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CK 11%</a:t>
            </a:r>
          </a:p>
          <a:p>
            <a:r>
              <a:rPr lang="vi-VN" sz="208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TT</a:t>
            </a:r>
            <a:r>
              <a:rPr lang="en-US" sz="208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TĐ </a:t>
            </a:r>
            <a:r>
              <a:rPr lang="en-US" sz="2083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sớm</a:t>
            </a:r>
            <a:r>
              <a:rPr lang="en-US" sz="2083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: </a:t>
            </a:r>
            <a:r>
              <a:rPr lang="en-US" sz="2083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CK 20,5%</a:t>
            </a:r>
          </a:p>
          <a:p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đãi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Voucher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Vinwonder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83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--&gt; CK 100tr </a:t>
            </a:r>
            <a:r>
              <a:rPr lang="en-US" sz="1389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389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1389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DS </a:t>
            </a:r>
            <a:r>
              <a:rPr lang="en-US" sz="1389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căn</a:t>
            </a:r>
            <a:r>
              <a:rPr lang="en-US" sz="1389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đãi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“Tân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đón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83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Tết</a:t>
            </a:r>
            <a:r>
              <a:rPr lang="en-US" sz="2083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r>
              <a:rPr lang="en-US" sz="2083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--&gt; CK 3%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284CD6-23F6-FF76-011C-7B6ECF448E58}"/>
              </a:ext>
            </a:extLst>
          </p:cNvPr>
          <p:cNvCxnSpPr>
            <a:cxnSpLocks/>
          </p:cNvCxnSpPr>
          <p:nvPr/>
        </p:nvCxnSpPr>
        <p:spPr>
          <a:xfrm>
            <a:off x="2780005" y="5641704"/>
            <a:ext cx="315827" cy="52345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8432E9D-7935-CDFC-7B3D-0383A65CF6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44" y="4209075"/>
            <a:ext cx="3477755" cy="2648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FFC000"/>
            </a:solidFill>
          </a:ln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157EC8-BFD1-CB91-BAEF-1E4EE0415C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921" y="2218353"/>
            <a:ext cx="2198404" cy="1750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FFC000"/>
            </a:solidFill>
          </a:ln>
          <a:effectLst/>
        </p:spPr>
      </p:pic>
      <p:pic>
        <p:nvPicPr>
          <p:cNvPr id="16" name="Hình ảnh 7">
            <a:extLst>
              <a:ext uri="{FF2B5EF4-FFF2-40B4-BE49-F238E27FC236}">
                <a16:creationId xmlns:a16="http://schemas.microsoft.com/office/drawing/2014/main" id="{FE40EDBD-17BD-E937-CEA4-C0DD3BDC37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7288" y="4212361"/>
            <a:ext cx="3408352" cy="2648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FFC00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95648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336</Words>
  <Application>Microsoft Office PowerPoint</Application>
  <PresentationFormat>Widescreen</PresentationFormat>
  <Paragraphs>64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Khang Hà</dc:creator>
  <cp:lastModifiedBy>Khang Hà</cp:lastModifiedBy>
  <cp:revision>1</cp:revision>
  <dcterms:created xsi:type="dcterms:W3CDTF">2025-01-09T03:44:04Z</dcterms:created>
  <dcterms:modified xsi:type="dcterms:W3CDTF">2025-01-09T03:49:30Z</dcterms:modified>
</cp:coreProperties>
</file>